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697" r:id="rId3"/>
  </p:sldMasterIdLst>
  <p:notesMasterIdLst>
    <p:notesMasterId r:id="rId16"/>
  </p:notesMasterIdLst>
  <p:handoutMasterIdLst>
    <p:handoutMasterId r:id="rId17"/>
  </p:handoutMasterIdLst>
  <p:sldIdLst>
    <p:sldId id="256" r:id="rId4"/>
    <p:sldId id="257" r:id="rId5"/>
    <p:sldId id="259" r:id="rId6"/>
    <p:sldId id="266" r:id="rId7"/>
    <p:sldId id="265" r:id="rId8"/>
    <p:sldId id="264" r:id="rId9"/>
    <p:sldId id="263" r:id="rId10"/>
    <p:sldId id="262" r:id="rId11"/>
    <p:sldId id="267" r:id="rId12"/>
    <p:sldId id="272" r:id="rId13"/>
    <p:sldId id="274" r:id="rId14"/>
    <p:sldId id="275" r:id="rId1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324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2/5/2023 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/>
            </a:lvl1pPr>
          </a:lstStyle>
          <a:p>
            <a:fld id="{95029BEF-EC92-4A1D-A43B-E7B3856971D5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/>
          <a:lstStyle>
            <a:lvl1pPr algn="r">
              <a:defRPr sz="1200"/>
            </a:lvl1pPr>
          </a:lstStyle>
          <a:p>
            <a:r>
              <a:rPr lang="en-US"/>
              <a:t>2/5/2023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0725"/>
            <a:ext cx="4797425" cy="3598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31" tIns="48215" rIns="96431" bIns="482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431" tIns="48215" rIns="96431" bIns="4821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431" tIns="48215" rIns="96431" bIns="48215" rtlCol="0" anchor="b"/>
          <a:lstStyle>
            <a:lvl1pPr algn="r">
              <a:defRPr sz="1200"/>
            </a:lvl1pPr>
          </a:lstStyle>
          <a:p>
            <a:fld id="{3EE2DD6A-1DB1-4898-B5E1-B79EFA8D4A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2DD6A-1DB1-4898-B5E1-B79EFA8D4A5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E595D-B699-89E1-52ED-DADAA9034F3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2/5/2023 am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AF9220-3800-3BA5-A443-3D84D406F0A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437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5755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1194966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5-00332_grey-bar.png"/>
          <p:cNvPicPr>
            <a:picLocks noChangeAspect="1"/>
          </p:cNvPicPr>
          <p:nvPr/>
        </p:nvPicPr>
        <p:blipFill>
          <a:blip r:embed="rId3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-238125" y="5623686"/>
            <a:ext cx="8696325" cy="1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4734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75600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161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833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84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080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256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24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3456291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465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65911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-00332_grey-bar.png"/>
          <p:cNvPicPr>
            <a:picLocks noChangeAspect="1"/>
          </p:cNvPicPr>
          <p:nvPr/>
        </p:nvPicPr>
        <p:blipFill>
          <a:blip r:embed="rId2" cstate="screen"/>
          <a:srcRect t="93333"/>
          <a:stretch>
            <a:fillRect/>
          </a:stretch>
        </p:blipFill>
        <p:spPr>
          <a:xfrm>
            <a:off x="0" y="6400800"/>
            <a:ext cx="9144000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2356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048000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-238125" y="5623432"/>
            <a:ext cx="8696325" cy="19050"/>
          </a:xfrm>
          <a:prstGeom prst="rect">
            <a:avLst/>
          </a:prstGeom>
          <a:noFill/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072886" y="457200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  <p:extLst>
      <p:ext uri="{BB962C8B-B14F-4D97-AF65-F5344CB8AC3E}">
        <p14:creationId xmlns:p14="http://schemas.microsoft.com/office/powerpoint/2010/main" val="34793838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F4953-1C09-4D05-BDAB-6AF7F0C8D93E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04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DB5B9-205A-4791-9A5E-661576B83BE6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4454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29E18-F1C0-4102-B98F-37D7081417CD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718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8B7E-4CBD-42A6-AC6C-A18CEF882C51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86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217BC-A4FC-46A4-B3AF-F5F8D8D7C64F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486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626C6-D937-406C-8B21-6AE719FE5477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331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0995-0CB9-4A52-BB33-C737A42F35CC}" type="datetime1">
              <a:rPr lang="en-US" smtClean="0"/>
              <a:pPr/>
              <a:t>2/17/2023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283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62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106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32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02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0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018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6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8.png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988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screen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280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chemeClr val="accent2">
                  <a:lumMod val="50000"/>
                </a:schemeClr>
              </a:gs>
              <a:gs pos="36000">
                <a:schemeClr val="accent2">
                  <a:lumMod val="75000"/>
                </a:schemeClr>
              </a:gs>
              <a:gs pos="86000">
                <a:schemeClr val="accent2">
                  <a:lumMod val="50000"/>
                </a:schemeClr>
              </a:gs>
            </a:gsLst>
            <a:lin ang="5400000" scaled="0"/>
            <a:tileRect/>
          </a:gradFill>
          <a:effectLst/>
          <a:latin typeface="+mj-lt"/>
          <a:ea typeface="+mn-ea"/>
          <a:cs typeface="Arial" charset="0"/>
        </a:defRPr>
      </a:lvl1pPr>
    </p:titleStyle>
    <p:bodyStyle>
      <a:lvl1pPr marL="460375" indent="-4603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854075" indent="-39370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8888" indent="-404813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55763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1941513" indent="-4000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screen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F2278D26-0967-4098-A551-54146E8B1328}" type="datetime1">
              <a:rPr lang="en-US" smtClean="0"/>
              <a:pPr/>
              <a:t>2/17/2023</a:t>
            </a:fld>
            <a:endParaRPr lang="en-US" sz="1000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pPr algn="ctr"/>
            <a:endParaRPr lang="en-US" sz="1000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64781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52322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How To Be Successful In Life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986" y="3575586"/>
            <a:ext cx="7577814" cy="1323439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Studies In Proverbs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Lesson 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908" y="1600200"/>
            <a:ext cx="8953892" cy="353943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Not envying your wicked neighbor</a:t>
            </a:r>
            <a:r>
              <a:rPr lang="en-US" sz="3200" b="1" dirty="0">
                <a:solidFill>
                  <a:srgbClr val="FF0000"/>
                </a:solidFill>
              </a:rPr>
              <a:t>. Proverbs 3:31; 23:17; 24:1, 19; Psalms 73:3, 16-18; James 3:16</a:t>
            </a:r>
          </a:p>
          <a:p>
            <a:pPr marL="461963" indent="-404813">
              <a:buNone/>
            </a:pPr>
            <a:r>
              <a:rPr lang="en-US" sz="3200" dirty="0">
                <a:solidFill>
                  <a:schemeClr val="tx1"/>
                </a:solidFill>
              </a:rPr>
              <a:t>1. He will suffer the consequences of his evil deeds. Proverbs 3:31-32</a:t>
            </a:r>
          </a:p>
          <a:p>
            <a:pPr marL="514350" lvl="1" indent="-514350">
              <a:buNone/>
            </a:pPr>
            <a:r>
              <a:rPr lang="en-US" sz="3200" dirty="0">
                <a:solidFill>
                  <a:schemeClr val="tx1"/>
                </a:solidFill>
              </a:rPr>
              <a:t>	a.	God’s friendship is with the upright.</a:t>
            </a:r>
          </a:p>
          <a:p>
            <a:pPr marL="395288" indent="-395288">
              <a:buNone/>
            </a:pPr>
            <a:r>
              <a:rPr lang="en-US" sz="3200" dirty="0">
                <a:solidFill>
                  <a:schemeClr val="tx1"/>
                </a:solidFill>
              </a:rPr>
              <a:t>2. God gives grace to the humble. Proverbs 3:34; Matthew 5:3; James 4:6; 1 Peter 5:5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D88CC09-485B-D04E-B481-48F9A98FB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08" y="85644"/>
            <a:ext cx="8953892" cy="1200329"/>
          </a:xfrm>
        </p:spPr>
        <p:txBody>
          <a:bodyPr wrap="square">
            <a:spAutoFit/>
          </a:bodyPr>
          <a:lstStyle/>
          <a:p>
            <a:r>
              <a:rPr lang="en-US" sz="3500" b="1" dirty="0">
                <a:solidFill>
                  <a:schemeClr val="tx1"/>
                </a:solidFill>
              </a:rPr>
              <a:t>Things Involved In Acting Wisely Toward Men</a:t>
            </a:r>
            <a:br>
              <a:rPr lang="en-US" sz="3500" b="1" dirty="0">
                <a:solidFill>
                  <a:schemeClr val="tx1"/>
                </a:solidFill>
              </a:rPr>
            </a:br>
            <a:r>
              <a:rPr lang="en-US" sz="3500" b="1" dirty="0">
                <a:solidFill>
                  <a:schemeClr val="tx1"/>
                </a:solidFill>
              </a:rPr>
              <a:t>Proverbs 3:2</a:t>
            </a:r>
            <a:endParaRPr lang="en-US" sz="3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91600" cy="5016758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Keeping your Heart with all Diligence</a:t>
            </a:r>
            <a:r>
              <a:rPr lang="en-US" sz="3200" b="1" dirty="0">
                <a:solidFill>
                  <a:srgbClr val="FF0000"/>
                </a:solidFill>
              </a:rPr>
              <a:t>.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Proverbs 4:23.</a:t>
            </a:r>
          </a:p>
          <a:p>
            <a:pPr marL="395288" indent="-338138">
              <a:buNone/>
            </a:pPr>
            <a:r>
              <a:rPr lang="en-US" sz="3200" dirty="0"/>
              <a:t>1. This includes keeping it pure and clean.</a:t>
            </a:r>
            <a:br>
              <a:rPr lang="en-US" sz="3200" dirty="0"/>
            </a:br>
            <a:r>
              <a:rPr lang="en-US" sz="3200" dirty="0"/>
              <a:t>1 Timothy 5:22</a:t>
            </a:r>
          </a:p>
          <a:p>
            <a:pPr marL="461963" indent="-404813">
              <a:buNone/>
            </a:pPr>
            <a:r>
              <a:rPr lang="en-US" sz="3200" dirty="0"/>
              <a:t>2. Make wise choices … safety. Proverbs 3:21-26; 10:9; 6:20-22</a:t>
            </a:r>
          </a:p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Avoiding those things which destroy health and happiness, such as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n-US" sz="3200" dirty="0"/>
              <a:t>1. Sexual immorality. Proverbs 5:1-5; Proverbs 7</a:t>
            </a:r>
          </a:p>
          <a:p>
            <a:pPr>
              <a:buNone/>
            </a:pPr>
            <a:r>
              <a:rPr lang="en-US" sz="3200" dirty="0"/>
              <a:t>2. Intoxicating drink. Proverbs 20:1; 23:29-32.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A941EB-6AB8-D333-11D9-BBDF3AC1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365611"/>
            <a:ext cx="9030092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Self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07153"/>
            <a:ext cx="8915400" cy="489364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rgbClr val="FF0000"/>
                </a:solidFill>
              </a:rPr>
              <a:t>The wise are blessed. Proverbs 3:2, 4, 14-26.</a:t>
            </a:r>
          </a:p>
          <a:p>
            <a:pPr>
              <a:buNone/>
            </a:pPr>
            <a:r>
              <a:rPr lang="en-US" b="1" dirty="0"/>
              <a:t>If you are wise …</a:t>
            </a:r>
          </a:p>
          <a:p>
            <a:pPr>
              <a:buNone/>
            </a:pPr>
            <a:r>
              <a:rPr lang="en-US" dirty="0"/>
              <a:t>1. You stand a greater chance of enjoying length of days and peace. Proverbs 3:2, 16-18</a:t>
            </a:r>
          </a:p>
          <a:p>
            <a:pPr>
              <a:buNone/>
            </a:pPr>
            <a:r>
              <a:rPr lang="en-US" dirty="0"/>
              <a:t>2. You will find favor with God. Proverbs 3:4, 35; Luke 2:52</a:t>
            </a:r>
          </a:p>
          <a:p>
            <a:pPr>
              <a:buNone/>
            </a:pPr>
            <a:r>
              <a:rPr lang="en-US" dirty="0"/>
              <a:t>3. You have greater chance for material prosperity. Proverbs 3:10, 16</a:t>
            </a:r>
          </a:p>
          <a:p>
            <a:pPr>
              <a:buNone/>
            </a:pPr>
            <a:r>
              <a:rPr lang="en-US" dirty="0"/>
              <a:t>4. You will enjoy happiness and true wealth. </a:t>
            </a:r>
            <a:br>
              <a:rPr lang="en-US" dirty="0"/>
            </a:br>
            <a:r>
              <a:rPr lang="en-US" dirty="0"/>
              <a:t>Proverbs 3:13-15</a:t>
            </a:r>
          </a:p>
          <a:p>
            <a:pPr>
              <a:buNone/>
            </a:pPr>
            <a:r>
              <a:rPr lang="en-US" dirty="0"/>
              <a:t>5. You will enjoy greater safety. Proverbs 3:23-26</a:t>
            </a:r>
          </a:p>
          <a:p>
            <a:pPr>
              <a:buNone/>
            </a:pPr>
            <a:r>
              <a:rPr lang="en-US" dirty="0"/>
              <a:t>6. You will be honored by God. Proverbs 3:35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7" y="152400"/>
            <a:ext cx="9144000" cy="1077218"/>
          </a:xfrm>
        </p:spPr>
        <p:txBody>
          <a:bodyPr wrap="square">
            <a:spAutoFit/>
          </a:bodyPr>
          <a:lstStyle/>
          <a:p>
            <a:r>
              <a:rPr lang="en-US" sz="3200" b="1" dirty="0"/>
              <a:t>If You Are Wise In Your Conduct Toward God, Man, And Self, You Will Be Successful </a:t>
            </a:r>
            <a:r>
              <a:rPr lang="en-US" sz="3200" b="1" u="sng" dirty="0"/>
              <a:t>In What Counts</a:t>
            </a:r>
            <a:r>
              <a:rPr lang="en-US" sz="3200" b="1" dirty="0"/>
              <a:t>!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15498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rgbClr val="FF0000"/>
                </a:solidFill>
              </a:rPr>
              <a:t>The wisdom in Proverbs is many-sided in nature, but primarily it points in three directions: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Upward toward God. Proverbs 9:10; 2:2, 6.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Outward toward people. Proverbs 8:20; 7:1-5.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Inward toward self. Proverbs 4:23; 23:7.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914400" indent="-914400">
              <a:buNone/>
            </a:pPr>
            <a:r>
              <a:rPr lang="en-US" dirty="0">
                <a:solidFill>
                  <a:schemeClr val="tx1"/>
                </a:solidFill>
              </a:rPr>
              <a:t>Note: By exercising wisdom in these three directions we can be successful in life.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8923"/>
            <a:ext cx="8229600" cy="707886"/>
          </a:xfrm>
        </p:spPr>
        <p:txBody>
          <a:bodyPr>
            <a:spAutoFit/>
          </a:bodyPr>
          <a:lstStyle/>
          <a:p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rbel"/>
              </a:rPr>
              <a:t>Studies In Proverbs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187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Paying attention to the word of God.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Proverbs 3:1-4.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1. By so doing you stand a better chance of:</a:t>
            </a:r>
          </a:p>
          <a:p>
            <a:pPr marL="857250" lvl="1" indent="-400050">
              <a:buNone/>
            </a:pPr>
            <a:r>
              <a:rPr lang="en-US" sz="3200" dirty="0">
                <a:solidFill>
                  <a:schemeClr val="tx1"/>
                </a:solidFill>
              </a:rPr>
              <a:t>a. Enjoying length of days and inward peace.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cf. Proverbs 4:10; Ephesians 6:1-3</a:t>
            </a:r>
          </a:p>
          <a:p>
            <a:pPr marL="857250" lvl="1" indent="-400050">
              <a:buNone/>
            </a:pPr>
            <a:r>
              <a:rPr lang="en-US" sz="3200" dirty="0">
                <a:solidFill>
                  <a:schemeClr val="tx1"/>
                </a:solidFill>
              </a:rPr>
              <a:t>b. Finding favor and good understanding </a:t>
            </a:r>
            <a:r>
              <a:rPr lang="en-US" sz="3200" i="1" dirty="0">
                <a:solidFill>
                  <a:schemeClr val="tx1"/>
                </a:solidFill>
              </a:rPr>
              <a:t>(high esteem, NKJV) </a:t>
            </a:r>
            <a:r>
              <a:rPr lang="en-US" sz="3200" dirty="0">
                <a:solidFill>
                  <a:schemeClr val="tx1"/>
                </a:solidFill>
              </a:rPr>
              <a:t>in the sight of God and man. Proverbs 3:4.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08" y="344269"/>
            <a:ext cx="9067800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God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33892"/>
            <a:ext cx="8839200" cy="550920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Trusting in the Lord</a:t>
            </a:r>
            <a:r>
              <a:rPr lang="en-US" sz="3200" b="1" dirty="0">
                <a:solidFill>
                  <a:srgbClr val="FF0000"/>
                </a:solidFill>
              </a:rPr>
              <a:t>, Proverbs 3:5; 16:20; 29:25; Jeremiah 17:5-8.</a:t>
            </a:r>
          </a:p>
          <a:p>
            <a:pPr>
              <a:buNone/>
            </a:pPr>
            <a:r>
              <a:rPr lang="en-US" sz="3200" dirty="0"/>
              <a:t>1. Completely, </a:t>
            </a:r>
            <a:r>
              <a:rPr lang="en-US" sz="3200" i="1" dirty="0"/>
              <a:t>“with all thine heart”</a:t>
            </a:r>
            <a:r>
              <a:rPr lang="en-US" sz="3200" dirty="0"/>
              <a:t> Proverbs 3:5</a:t>
            </a:r>
          </a:p>
          <a:p>
            <a:pPr>
              <a:buNone/>
            </a:pPr>
            <a:r>
              <a:rPr lang="en-US" sz="3200" dirty="0"/>
              <a:t>2. With humility, </a:t>
            </a:r>
            <a:r>
              <a:rPr lang="en-US" sz="3200" i="1" dirty="0"/>
              <a:t>“and lean not unto thine own understanding”</a:t>
            </a:r>
            <a:r>
              <a:rPr lang="en-US" sz="3200" dirty="0"/>
              <a:t> Proverbs 3:5; 14:12; 16:25;</a:t>
            </a:r>
            <a:br>
              <a:rPr lang="en-US" sz="3200" dirty="0"/>
            </a:br>
            <a:r>
              <a:rPr lang="en-US" sz="3200" dirty="0"/>
              <a:t>Isaiah 31:1; Psalms 146:3</a:t>
            </a:r>
          </a:p>
          <a:p>
            <a:pPr>
              <a:buNone/>
            </a:pPr>
            <a:r>
              <a:rPr lang="en-US" sz="3200" dirty="0"/>
              <a:t>3. In everything, </a:t>
            </a:r>
            <a:r>
              <a:rPr lang="en-US" sz="3200" i="1" dirty="0"/>
              <a:t>“in all thy ways acknowledge Him, and he shall direct thy paths”</a:t>
            </a:r>
            <a:r>
              <a:rPr lang="en-US" sz="3200" dirty="0"/>
              <a:t> Proverbs 3:6</a:t>
            </a:r>
          </a:p>
          <a:p>
            <a:pPr>
              <a:buNone/>
            </a:pPr>
            <a:r>
              <a:rPr lang="en-US" sz="3200" b="1" dirty="0">
                <a:solidFill>
                  <a:srgbClr val="FF0000"/>
                </a:solidFill>
              </a:rPr>
              <a:t>Proverbs 21:24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i="1" dirty="0">
                <a:solidFill>
                  <a:srgbClr val="FF0000"/>
                </a:solidFill>
              </a:rPr>
              <a:t>“</a:t>
            </a:r>
            <a:r>
              <a:rPr lang="en-US" sz="3200" b="1" i="1" dirty="0">
                <a:solidFill>
                  <a:srgbClr val="FF0000"/>
                </a:solidFill>
              </a:rPr>
              <a:t>The proud and haughty man, scoffer is his name; He worketh in the arrogance of pride</a:t>
            </a:r>
            <a:r>
              <a:rPr lang="en-US" sz="3200" i="1" dirty="0">
                <a:solidFill>
                  <a:srgbClr val="FF0000"/>
                </a:solidFill>
              </a:rPr>
              <a:t>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B05C55-C008-5041-7C59-EB7774AD2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8" y="344269"/>
            <a:ext cx="9067800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God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39373"/>
            <a:ext cx="8991600" cy="5509200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Fearing the Lord</a:t>
            </a:r>
            <a:r>
              <a:rPr lang="en-US" sz="3200" b="1" dirty="0">
                <a:solidFill>
                  <a:srgbClr val="FF0000"/>
                </a:solidFill>
              </a:rPr>
              <a:t>. Proverbs 3:7-8</a:t>
            </a:r>
          </a:p>
          <a:p>
            <a:pPr marL="514350" indent="-514350">
              <a:buAutoNum type="arabicPeriod"/>
            </a:pPr>
            <a:r>
              <a:rPr lang="en-US" sz="3200" i="1" dirty="0">
                <a:solidFill>
                  <a:schemeClr val="tx1"/>
                </a:solidFill>
              </a:rPr>
              <a:t>"Be not wise in thine own eyes “</a:t>
            </a:r>
            <a:r>
              <a:rPr lang="en-US" sz="3200" dirty="0">
                <a:solidFill>
                  <a:schemeClr val="tx1"/>
                </a:solidFill>
              </a:rPr>
              <a:t> Proverbs 26:12; Isaiah 5:21, </a:t>
            </a:r>
            <a:r>
              <a:rPr lang="en-US" sz="3200" i="1" dirty="0">
                <a:solidFill>
                  <a:schemeClr val="tx1"/>
                </a:solidFill>
              </a:rPr>
              <a:t>“Woe unto them that are wise in their own eyes”</a:t>
            </a:r>
            <a:r>
              <a:rPr lang="en-US" sz="3200" dirty="0">
                <a:solidFill>
                  <a:schemeClr val="tx1"/>
                </a:solidFill>
              </a:rPr>
              <a:t> cf. 55:7-9</a:t>
            </a:r>
          </a:p>
          <a:p>
            <a:pPr marL="857250" lvl="1" indent="-457200"/>
            <a:r>
              <a:rPr lang="en-US" sz="3200" dirty="0">
                <a:solidFill>
                  <a:schemeClr val="tx1"/>
                </a:solidFill>
              </a:rPr>
              <a:t>Romans 12:16, </a:t>
            </a:r>
            <a:r>
              <a:rPr lang="en-US" sz="3200" i="1" dirty="0">
                <a:solidFill>
                  <a:schemeClr val="tx1"/>
                </a:solidFill>
              </a:rPr>
              <a:t>“Be of the same mind one toward another, Set not thy mind on high things, but condescend to things that are lowly. BE NOT WISE IN YOUR OWN CONCEITS.”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2. </a:t>
            </a:r>
            <a:r>
              <a:rPr lang="en-US" sz="3200" i="1" dirty="0">
                <a:solidFill>
                  <a:schemeClr val="tx1"/>
                </a:solidFill>
              </a:rPr>
              <a:t>“Fear the Lord, and depart from evil”</a:t>
            </a:r>
            <a:r>
              <a:rPr lang="en-US" sz="3200" dirty="0">
                <a:solidFill>
                  <a:schemeClr val="tx1"/>
                </a:solidFill>
              </a:rPr>
              <a:t> Proverbs 3:7; 1:7; 9:10; Ecclesiastes 12:13-14; Matthew 10:28; Romans 3:9-18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DF61AD-14E9-FC57-4A86-9325F4AB3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8" y="344269"/>
            <a:ext cx="9067800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God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47800"/>
            <a:ext cx="8991600" cy="517064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000" b="1" u="sng" dirty="0">
                <a:solidFill>
                  <a:srgbClr val="FF0000"/>
                </a:solidFill>
              </a:rPr>
              <a:t>Honoring the Lord with your Material Possessions</a:t>
            </a:r>
            <a:r>
              <a:rPr lang="en-US" sz="3000" b="1" dirty="0">
                <a:solidFill>
                  <a:srgbClr val="FF0000"/>
                </a:solidFill>
              </a:rPr>
              <a:t>. Proverbs 3:9, 10; Exodus 23:19;</a:t>
            </a:r>
            <a:br>
              <a:rPr lang="en-US" sz="3000" b="1" dirty="0">
                <a:solidFill>
                  <a:srgbClr val="FF0000"/>
                </a:solidFill>
              </a:rPr>
            </a:br>
            <a:r>
              <a:rPr lang="en-US" sz="3000" b="1" dirty="0">
                <a:solidFill>
                  <a:srgbClr val="FF0000"/>
                </a:solidFill>
              </a:rPr>
              <a:t>Deuteronomy 26:1-2</a:t>
            </a:r>
            <a:endParaRPr lang="en-US" sz="30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3000" dirty="0">
                <a:solidFill>
                  <a:schemeClr val="tx1"/>
                </a:solidFill>
              </a:rPr>
              <a:t>1. Giving is an important subject in the New Testament.</a:t>
            </a:r>
          </a:p>
          <a:p>
            <a:pPr lvl="1">
              <a:buNone/>
            </a:pPr>
            <a:r>
              <a:rPr lang="en-US" sz="3000" dirty="0">
                <a:solidFill>
                  <a:schemeClr val="tx1"/>
                </a:solidFill>
              </a:rPr>
              <a:t>a. God gave Jesus. John 3:16</a:t>
            </a:r>
          </a:p>
          <a:p>
            <a:pPr lvl="1">
              <a:buNone/>
            </a:pPr>
            <a:r>
              <a:rPr lang="en-US" sz="3000" dirty="0">
                <a:solidFill>
                  <a:schemeClr val="tx1"/>
                </a:solidFill>
              </a:rPr>
              <a:t>b. Jesus gave Himself to die for us. John 10:11</a:t>
            </a:r>
          </a:p>
          <a:p>
            <a:pPr lvl="1">
              <a:buNone/>
            </a:pPr>
            <a:r>
              <a:rPr lang="en-US" sz="3000" dirty="0">
                <a:solidFill>
                  <a:schemeClr val="tx1"/>
                </a:solidFill>
              </a:rPr>
              <a:t>c. Christians gave themselves. 2 Corinthians 8:5</a:t>
            </a:r>
          </a:p>
          <a:p>
            <a:pPr lvl="1">
              <a:buNone/>
            </a:pPr>
            <a:r>
              <a:rPr lang="en-US" sz="3000" dirty="0">
                <a:solidFill>
                  <a:schemeClr val="tx1"/>
                </a:solidFill>
              </a:rPr>
              <a:t>d. God wants us to give of our means.</a:t>
            </a:r>
            <a:br>
              <a:rPr lang="en-US" sz="3000" dirty="0">
                <a:solidFill>
                  <a:schemeClr val="tx1"/>
                </a:solidFill>
              </a:rPr>
            </a:br>
            <a:r>
              <a:rPr lang="en-US" sz="3000" dirty="0">
                <a:solidFill>
                  <a:schemeClr val="tx1"/>
                </a:solidFill>
              </a:rPr>
              <a:t>1 Corinthians 16:1-2; 2 Corinthians 9:6-7</a:t>
            </a:r>
          </a:p>
          <a:p>
            <a:pPr>
              <a:buNone/>
            </a:pPr>
            <a:r>
              <a:rPr lang="en-US" sz="3000" dirty="0">
                <a:solidFill>
                  <a:schemeClr val="tx1"/>
                </a:solidFill>
              </a:rPr>
              <a:t>2. Give to the Lord, and the Lord will give to you. Proverbs 3:9-10; Deuteronomy 28:8; Matthew 6:33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E976826-8A05-9F99-11FC-7B8B43185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8" y="344269"/>
            <a:ext cx="9067800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God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638" y="1600200"/>
            <a:ext cx="8382000" cy="452431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Humbly Accepting the Chastening of the Lord</a:t>
            </a:r>
            <a:r>
              <a:rPr lang="en-US" sz="3200" b="1" dirty="0">
                <a:solidFill>
                  <a:srgbClr val="FF0000"/>
                </a:solidFill>
              </a:rPr>
              <a:t>. Proverbs 3:11-12; Revelation 3:19; 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>
                <a:solidFill>
                  <a:srgbClr val="FF0000"/>
                </a:solidFill>
              </a:rPr>
              <a:t>Hebrews 12:5-7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1. Why God chastens us. Hebrews 12:6, 10-11.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2. We must not:</a:t>
            </a:r>
          </a:p>
          <a:p>
            <a:pPr lvl="1">
              <a:buNone/>
            </a:pPr>
            <a:r>
              <a:rPr lang="en-US" sz="3200" dirty="0">
                <a:solidFill>
                  <a:schemeClr val="tx1"/>
                </a:solidFill>
              </a:rPr>
              <a:t>a. </a:t>
            </a:r>
            <a:r>
              <a:rPr lang="en-US" sz="3200" i="1" dirty="0">
                <a:solidFill>
                  <a:schemeClr val="tx1"/>
                </a:solidFill>
              </a:rPr>
              <a:t>“Despise the chastening of the Lord.”</a:t>
            </a:r>
            <a:r>
              <a:rPr lang="en-US" sz="3200" dirty="0">
                <a:solidFill>
                  <a:schemeClr val="tx1"/>
                </a:solidFill>
              </a:rPr>
              <a:t> Proverbs 3:11.</a:t>
            </a:r>
          </a:p>
          <a:p>
            <a:pPr lvl="1">
              <a:buNone/>
            </a:pPr>
            <a:r>
              <a:rPr lang="en-US" sz="3200" dirty="0">
                <a:solidFill>
                  <a:schemeClr val="tx1"/>
                </a:solidFill>
              </a:rPr>
              <a:t>b. Become </a:t>
            </a:r>
            <a:r>
              <a:rPr lang="en-US" sz="3200" i="1" dirty="0">
                <a:solidFill>
                  <a:schemeClr val="tx1"/>
                </a:solidFill>
              </a:rPr>
              <a:t>“weary of His correction.”</a:t>
            </a:r>
            <a:br>
              <a:rPr lang="en-US" sz="3200" i="1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Proverbs 3:11-12; Psalms 119:67, 71.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59CC599-C0D6-C446-7B20-89F89FBE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8" y="344269"/>
            <a:ext cx="9067800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God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5454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0000"/>
                </a:solidFill>
              </a:rPr>
              <a:t>We must find wisdom because</a:t>
            </a:r>
            <a:r>
              <a:rPr lang="en-US" sz="3200" b="1" dirty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1. It is the way to true happiness. Proverbs 3:13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2. It is extremely valuable. Proverbs 3:14-15</a:t>
            </a:r>
          </a:p>
          <a:p>
            <a:pPr>
              <a:buNone/>
            </a:pPr>
            <a:r>
              <a:rPr lang="en-US" sz="3200" dirty="0">
                <a:solidFill>
                  <a:schemeClr val="tx1"/>
                </a:solidFill>
              </a:rPr>
              <a:t>3. It gives length of days, honor, and pleasantness. Proverbs 3:16-18.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6C98545-0585-1DB7-79DF-6CC2ACA5B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8" y="344269"/>
            <a:ext cx="9067800" cy="646331"/>
          </a:xfr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Things Involved In Acting Wisely Toward God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30697"/>
            <a:ext cx="8839200" cy="538609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b="1" u="sng" dirty="0">
                <a:solidFill>
                  <a:srgbClr val="FF0000"/>
                </a:solidFill>
              </a:rPr>
              <a:t>Paying what you owe</a:t>
            </a:r>
            <a:r>
              <a:rPr lang="en-US" b="1" dirty="0">
                <a:solidFill>
                  <a:srgbClr val="FF0000"/>
                </a:solidFill>
              </a:rPr>
              <a:t>. Proverbs 3:27; Romans 13:7-8</a:t>
            </a:r>
          </a:p>
          <a:p>
            <a:pPr>
              <a:buNone/>
            </a:pPr>
            <a:r>
              <a:rPr lang="en-US" sz="2600" dirty="0"/>
              <a:t>1. Pay it as soon as you can. Proverbs 3:27-28</a:t>
            </a:r>
          </a:p>
          <a:p>
            <a:pPr>
              <a:buNone/>
            </a:pPr>
            <a:r>
              <a:rPr lang="en-US" sz="2600" dirty="0"/>
              <a:t>2. One debt all of us owe is the debt of love. Romans 13:8; Matthew 22:35-40; Luke 10:25-37</a:t>
            </a:r>
          </a:p>
          <a:p>
            <a:pPr>
              <a:buNone/>
            </a:pPr>
            <a:endParaRPr lang="en-US" sz="2600" dirty="0"/>
          </a:p>
          <a:p>
            <a:pPr>
              <a:buNone/>
            </a:pPr>
            <a:r>
              <a:rPr lang="en-US" b="1" u="sng" dirty="0">
                <a:solidFill>
                  <a:srgbClr val="FF0000"/>
                </a:solidFill>
              </a:rPr>
              <a:t>Not harming your neighbor</a:t>
            </a:r>
            <a:r>
              <a:rPr lang="en-US" b="1" dirty="0">
                <a:solidFill>
                  <a:srgbClr val="FF0000"/>
                </a:solidFill>
              </a:rPr>
              <a:t>. Proverbs 3:29-30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Some ways to harm a person involve:</a:t>
            </a:r>
          </a:p>
          <a:p>
            <a:pPr>
              <a:buNone/>
            </a:pPr>
            <a:r>
              <a:rPr lang="en-US" sz="2600" dirty="0"/>
              <a:t>1. Gossip or slander. Proverbs 16:27-28; 20:19; 26:20.</a:t>
            </a:r>
          </a:p>
          <a:p>
            <a:pPr>
              <a:buNone/>
            </a:pPr>
            <a:r>
              <a:rPr lang="en-US" sz="2600" dirty="0"/>
              <a:t>	Truly, </a:t>
            </a:r>
            <a:r>
              <a:rPr lang="en-US" sz="2600" i="1" dirty="0"/>
              <a:t>“Death and life are in the power of the tongue …</a:t>
            </a:r>
            <a:r>
              <a:rPr lang="en-US" sz="2600" i="1" dirty="0">
                <a:solidFill>
                  <a:schemeClr val="tx1"/>
                </a:solidFill>
              </a:rPr>
              <a:t>”</a:t>
            </a:r>
            <a:r>
              <a:rPr lang="en-US" sz="2600" dirty="0">
                <a:solidFill>
                  <a:schemeClr val="tx1"/>
                </a:solidFill>
              </a:rPr>
              <a:t> (Proverbs 18:21)</a:t>
            </a:r>
          </a:p>
          <a:p>
            <a:pPr>
              <a:buNone/>
            </a:pPr>
            <a:r>
              <a:rPr lang="en-US" sz="2600" dirty="0"/>
              <a:t>2. Cheating him financially. Proverbs 20:10, 14</a:t>
            </a:r>
          </a:p>
          <a:p>
            <a:pPr>
              <a:buNone/>
            </a:pPr>
            <a:r>
              <a:rPr lang="en-US" sz="2600" dirty="0"/>
              <a:t>3. Going hastily to law against a person. Proverbs 25:8-10; </a:t>
            </a:r>
            <a:br>
              <a:rPr lang="en-US" sz="2600" dirty="0"/>
            </a:br>
            <a:r>
              <a:rPr lang="en-US" sz="2600" dirty="0"/>
              <a:t>1 Corinthians 6:1-8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644A651-DC74-8B51-E2E9-AEC4B458D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08" y="85644"/>
            <a:ext cx="8953892" cy="1200329"/>
          </a:xfrm>
        </p:spPr>
        <p:txBody>
          <a:bodyPr wrap="square">
            <a:spAutoFit/>
          </a:bodyPr>
          <a:lstStyle/>
          <a:p>
            <a:r>
              <a:rPr lang="en-US" sz="3500" b="1" dirty="0">
                <a:solidFill>
                  <a:schemeClr val="tx1"/>
                </a:solidFill>
              </a:rPr>
              <a:t>Things Involved In Acting Wisely Toward Men</a:t>
            </a:r>
            <a:br>
              <a:rPr lang="en-US" sz="3500" b="1" dirty="0">
                <a:solidFill>
                  <a:schemeClr val="tx1"/>
                </a:solidFill>
              </a:rPr>
            </a:br>
            <a:r>
              <a:rPr lang="en-US" sz="3500" b="1" dirty="0">
                <a:solidFill>
                  <a:schemeClr val="tx1"/>
                </a:solidFill>
              </a:rPr>
              <a:t>Proverbs 3:2</a:t>
            </a:r>
            <a:endParaRPr lang="en-US" sz="35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heme17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17" id="{6C6C4A6E-9A3E-4319-87A1-D7420EBA1527}" vid="{827AC071-4273-4F69-BBB3-61933489B5B4}"/>
    </a:ext>
  </a:extLst>
</a:theme>
</file>

<file path=ppt/theme/theme2.xml><?xml version="1.0" encoding="utf-8"?>
<a:theme xmlns:a="http://schemas.openxmlformats.org/drawingml/2006/main" name="Theme18">
  <a:themeElements>
    <a:clrScheme name="5-00332 CSO Summit 2008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050595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18" id="{0E36E033-F904-4345-A169-CC3DD67DFF9D}" vid="{D4C4D559-DADF-4F52-9164-6791C8D08892}"/>
    </a:ext>
  </a:extLst>
</a:theme>
</file>

<file path=ppt/theme/theme3.xml><?xml version="1.0" encoding="utf-8"?>
<a:theme xmlns:a="http://schemas.openxmlformats.org/drawingml/2006/main" name="Theme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6" id="{F9053526-3D1F-45EA-B658-6CF8434018BF}" vid="{8D97C630-C643-42DD-9FCE-210530124F0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Theme17</Template>
  <TotalTime>5602</TotalTime>
  <Words>1008</Words>
  <Application>Microsoft Office PowerPoint</Application>
  <PresentationFormat>On-screen Show (4:3)</PresentationFormat>
  <Paragraphs>78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Corbel</vt:lpstr>
      <vt:lpstr>Wingdings</vt:lpstr>
      <vt:lpstr>Theme17</vt:lpstr>
      <vt:lpstr>Theme18</vt:lpstr>
      <vt:lpstr>Theme16</vt:lpstr>
      <vt:lpstr>Studies In Proverbs Lesson 3</vt:lpstr>
      <vt:lpstr>Studies In Proverbs</vt:lpstr>
      <vt:lpstr>Things Involved In Acting Wisely Toward God</vt:lpstr>
      <vt:lpstr>Things Involved In Acting Wisely Toward God</vt:lpstr>
      <vt:lpstr>Things Involved In Acting Wisely Toward God</vt:lpstr>
      <vt:lpstr>Things Involved In Acting Wisely Toward God</vt:lpstr>
      <vt:lpstr>Things Involved In Acting Wisely Toward God</vt:lpstr>
      <vt:lpstr>Things Involved In Acting Wisely Toward God</vt:lpstr>
      <vt:lpstr>Things Involved In Acting Wisely Toward Men Proverbs 3:2</vt:lpstr>
      <vt:lpstr>Things Involved In Acting Wisely Toward Men Proverbs 3:2</vt:lpstr>
      <vt:lpstr>Things Involved In Acting Wisely Toward Self</vt:lpstr>
      <vt:lpstr>If You Are Wise In Your Conduct Toward God, Man, And Self, You Will Be Successful In What Counts!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In Proverbs (Lesson 3) (2)</dc:title>
  <dc:creator>Micky Galloway</dc:creator>
  <cp:lastModifiedBy>Richard Lidh</cp:lastModifiedBy>
  <cp:revision>22</cp:revision>
  <cp:lastPrinted>2023-02-17T18:25:57Z</cp:lastPrinted>
  <dcterms:created xsi:type="dcterms:W3CDTF">2011-02-10T17:39:27Z</dcterms:created>
  <dcterms:modified xsi:type="dcterms:W3CDTF">2023-02-17T18:26:10Z</dcterms:modified>
</cp:coreProperties>
</file>